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8"/>
  </p:notesMasterIdLst>
  <p:sldIdLst>
    <p:sldId id="256" r:id="rId2"/>
    <p:sldId id="257" r:id="rId3"/>
    <p:sldId id="309" r:id="rId4"/>
    <p:sldId id="292" r:id="rId5"/>
    <p:sldId id="291" r:id="rId6"/>
    <p:sldId id="269" r:id="rId7"/>
    <p:sldId id="268" r:id="rId8"/>
    <p:sldId id="267" r:id="rId9"/>
    <p:sldId id="266" r:id="rId10"/>
    <p:sldId id="265" r:id="rId11"/>
    <p:sldId id="258" r:id="rId12"/>
    <p:sldId id="259" r:id="rId13"/>
    <p:sldId id="310" r:id="rId14"/>
    <p:sldId id="260" r:id="rId15"/>
    <p:sldId id="261" r:id="rId16"/>
    <p:sldId id="275" r:id="rId17"/>
    <p:sldId id="271" r:id="rId18"/>
    <p:sldId id="276" r:id="rId19"/>
    <p:sldId id="272" r:id="rId20"/>
    <p:sldId id="278" r:id="rId21"/>
    <p:sldId id="274" r:id="rId22"/>
    <p:sldId id="264" r:id="rId23"/>
    <p:sldId id="306" r:id="rId24"/>
    <p:sldId id="311" r:id="rId25"/>
    <p:sldId id="307" r:id="rId26"/>
    <p:sldId id="312" r:id="rId27"/>
    <p:sldId id="284" r:id="rId28"/>
    <p:sldId id="293" r:id="rId29"/>
    <p:sldId id="304" r:id="rId30"/>
    <p:sldId id="303" r:id="rId31"/>
    <p:sldId id="302" r:id="rId32"/>
    <p:sldId id="301" r:id="rId33"/>
    <p:sldId id="300" r:id="rId34"/>
    <p:sldId id="299" r:id="rId35"/>
    <p:sldId id="297" r:id="rId36"/>
    <p:sldId id="296" r:id="rId37"/>
    <p:sldId id="298" r:id="rId38"/>
    <p:sldId id="294" r:id="rId39"/>
    <p:sldId id="295" r:id="rId40"/>
    <p:sldId id="283" r:id="rId41"/>
    <p:sldId id="305" r:id="rId42"/>
    <p:sldId id="288" r:id="rId43"/>
    <p:sldId id="289" r:id="rId44"/>
    <p:sldId id="290" r:id="rId45"/>
    <p:sldId id="308" r:id="rId46"/>
    <p:sldId id="282" r:id="rId4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29" autoAdjust="0"/>
    <p:restoredTop sz="94138" autoAdjust="0"/>
  </p:normalViewPr>
  <p:slideViewPr>
    <p:cSldViewPr>
      <p:cViewPr varScale="1">
        <p:scale>
          <a:sx n="107" d="100"/>
          <a:sy n="107" d="100"/>
        </p:scale>
        <p:origin x="13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0F113-FA2F-4076-AA9C-813E1F46C436}" type="datetimeFigureOut">
              <a:rPr lang="th-TH" smtClean="0"/>
              <a:t>19/08/67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E1387-8DD0-4589-B73C-AE14E7F4D6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61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2A0104E-7614-4ACD-B4F5-F2742FE62986}" type="datetime1">
              <a:rPr lang="th-TH" smtClean="0"/>
              <a:t>19/08/67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6C1BB-5E49-4AEE-B411-E909A4D717A1}" type="datetime1">
              <a:rPr lang="th-TH" smtClean="0"/>
              <a:t>19/08/67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AA89-8E21-4FA1-90EF-177977662441}" type="datetime1">
              <a:rPr lang="th-TH" smtClean="0"/>
              <a:t>19/08/67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08D6-DF31-4B95-9956-59714DCDDEA7}" type="datetime1">
              <a:rPr lang="th-TH" smtClean="0"/>
              <a:t>19/08/67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B2D1-0444-402B-ACD5-030A470A3AEA}" type="datetime1">
              <a:rPr lang="th-TH" smtClean="0"/>
              <a:t>19/08/67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2F17-E736-4F6E-87E6-1CDA9BE5C247}" type="datetime1">
              <a:rPr lang="th-TH" smtClean="0"/>
              <a:t>19/08/67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7DE8-B821-4AD0-A317-5113911BC566}" type="datetime1">
              <a:rPr lang="th-TH" smtClean="0"/>
              <a:t>19/08/67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F38F-6DD1-485D-A10A-D1A83F1125BC}" type="datetime1">
              <a:rPr lang="th-TH" smtClean="0"/>
              <a:t>19/08/67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A856-9209-4F99-A13D-EFBD46A0B93F}" type="datetime1">
              <a:rPr lang="th-TH" smtClean="0"/>
              <a:t>19/08/67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980F-AE6B-458D-A563-4CF2B42FE51B}" type="datetime1">
              <a:rPr lang="th-TH" smtClean="0"/>
              <a:t>19/08/67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677E4-6ED7-4F52-A913-E5A557AA82A7}" type="datetime1">
              <a:rPr lang="th-TH" smtClean="0"/>
              <a:t>19/08/67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214280-57C3-4ACC-B99C-439169114974}" type="datetime1">
              <a:rPr lang="th-TH" smtClean="0"/>
              <a:t>19/08/67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บทที่ ๒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4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</a:t>
            </a:r>
          </a:p>
          <a:p>
            <a:pPr algn="ctr">
              <a:spcBef>
                <a:spcPts val="0"/>
              </a:spcBef>
            </a:pPr>
            <a:r>
              <a:rPr lang="th-TH" sz="4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และ</a:t>
            </a:r>
          </a:p>
          <a:p>
            <a:pPr algn="ctr">
              <a:spcBef>
                <a:spcPts val="0"/>
              </a:spcBef>
            </a:pPr>
            <a:r>
              <a:rPr lang="th-TH" sz="4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ค่านิยมในธุรกิจครอบครัว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8092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วัฒนธรรมตามระยะห่างระหว่างบุคคล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16690"/>
            <a:ext cx="7704856" cy="4004598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สมาชิกในครอบครัวรักษาความเป็นอิสระของตนเอง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สมาชิกในครอบครัวละเลยที่จะแบ่งปันข้อมูลข่าวสารระหว่างกัน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องค์กรเกิดการอ่อนแอ และมีปัญหาแฃะความขัดแย้งได้ง่าย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วัฒนธรรมจะมีประสิทธิภาพหากนำไปใช้กับข้อมูลภายนอกครอบครัว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131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วัฒนธรรมความรู้สึกตามสภาพแวดล้อม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276" y="1979712"/>
            <a:ext cx="7848872" cy="1233264"/>
          </a:xfrm>
        </p:spPr>
        <p:txBody>
          <a:bodyPr>
            <a:no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 ที่สมาชิกในครอบครัว สามารถร่วมมือกับผู้อื่นได้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 ที่สมาชิกในครอบครัว รับข้อมูลจากสภาพแวดล้อมได้ดี 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132DB1-2A68-4356-8E7F-0E0652C3B35A}"/>
              </a:ext>
            </a:extLst>
          </p:cNvPr>
          <p:cNvSpPr/>
          <p:nvPr/>
        </p:nvSpPr>
        <p:spPr>
          <a:xfrm>
            <a:off x="539552" y="3233646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2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ลักษณะของวัฒนธรรม </a:t>
            </a:r>
          </a:p>
          <a:p>
            <a:pPr marL="1600200" lvl="3" indent="-457200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สมาชิกในครอบครัว มีความผูกพันเป็นอย่างดี</a:t>
            </a:r>
          </a:p>
          <a:p>
            <a:pPr marL="1600200" lvl="3" indent="-457200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ครอบครัวมีการดูแลเอาใจใส่ มีความสัมพันธ์ที่ดี</a:t>
            </a:r>
          </a:p>
          <a:p>
            <a:pPr marL="1600200" lvl="3" indent="-457200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เมื่อเกิดปัญหาสมาชิกในครอบครัวเข้าใจและให้กำลังใจ ซึ่งกันและกัน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26" y="836712"/>
            <a:ext cx="7024744" cy="961176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มิติความแตกต่างทางวัฒนธรรมและสังคม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1"/>
            <a:ext cx="8352928" cy="4588272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ศาสตราจารย์ฮอฟสเทด</a:t>
            </a:r>
            <a:r>
              <a:rPr lang="th-TH" sz="3200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3200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Hofstede, 1980) </a:t>
            </a:r>
            <a:r>
              <a:rPr lang="th-TH" sz="3200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นักสังคมศาสตร์ชาวเนเธอร์แลนด์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ได้ให้ความแตกต่างทางวัฒนธรรม แบ่งเป็น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5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มิติ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1. ดัชนีความเหลื่อมล้ำของอำนาจ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Power Distance Index: PDI)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2. ความเป็นปัจเจกบุคคล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Individualism: IDV)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3. ความแตกต่างระหว่างบทบาทหญิงชาย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Masculinity: MAS)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4. การหลีกเลี่ยงความไม่แน่นอน </a:t>
            </a: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Uncertainty Avoidance Index UAI)</a:t>
            </a:r>
            <a:endParaRPr lang="th-TH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5. การให้ความสำคัญกับผลลัพธ์หรือเป้าหมายในระยะยาว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   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Long Term Orientation: LTO)</a:t>
            </a:r>
          </a:p>
          <a:p>
            <a:pPr marL="68580" indent="0">
              <a:spcBef>
                <a:spcPts val="0"/>
              </a:spcBef>
              <a:buNone/>
            </a:pP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spcBef>
                <a:spcPts val="0"/>
              </a:spcBef>
              <a:buNone/>
            </a:pPr>
            <a:endParaRPr lang="en-US" sz="3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solidFill>
                <a:srgbClr val="7030A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505103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797858"/>
            <a:ext cx="7679909" cy="928021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1. มิติ ดัชนีความเหลื่อมล้ำของอำนาจ 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PDI)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86" y="2132855"/>
            <a:ext cx="8052370" cy="4286117"/>
          </a:xfrm>
        </p:spPr>
        <p:txBody>
          <a:bodyPr>
            <a:no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ดัชนีใช้วัดความเหลื่อมล้ำของอำนาจหรือการยอมรับเรื่องชนชั้น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ตัวย่าง </a:t>
            </a:r>
            <a:r>
              <a:rPr lang="th-TH" sz="3200" dirty="0">
                <a:solidFill>
                  <a:srgbClr val="7030A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เช่น การนับถือลำดับอาวุโส ชนชั้น วรรณะชนในสังคม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rgbClr val="7030A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มิติของวัฒนธรรมจะลักษณะความเหลื่อมล้ำสูง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rgbClr val="7030A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มีผู้ตัดสินใจ แต่เพียงผู้เดียว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rgbClr val="7030A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ผู้ที่อยู่ในระดับต่ำลงมามีหน้าที่เพียงปฏิบัติตามคำสั่ง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505103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18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pic>
        <p:nvPicPr>
          <p:cNvPr id="6" name="รูปภาพ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35" y="896478"/>
            <a:ext cx="7056784" cy="4005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553" y="4975200"/>
            <a:ext cx="8006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ดัชนีความเหลื่อมล้ำของอำนาจ (</a:t>
            </a:r>
            <a:r>
              <a:rPr lang="en-US" sz="2400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PDI) </a:t>
            </a:r>
            <a:r>
              <a:rPr lang="th-TH" sz="2400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ของประเทศในภูมิภาคเอเชีย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67" y="6499682"/>
            <a:ext cx="78152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63367" y="5678745"/>
            <a:ext cx="8006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/>
              <a:t>จีน อินเดีย ไทย และญี่ปุ่นมีการนับถือลำดับอาวุโส ลำดับชั้นในสังคมและวรรณะชน ค่อนข้างมาก </a:t>
            </a:r>
            <a:endParaRPr lang="th-TH" sz="2400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98" y="1916832"/>
            <a:ext cx="7966554" cy="4248472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ความเป็นตัวของตัวเอง จะถูกปลูกฝังให้สมาชิกในสังคม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บุคคลรับผิดชอบอนาคตของตนเอง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พัฒนาความสามารถของตนเองตลอดเวลา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ประเทศที่ปัจเจกนิยมสูงสุดได้แก่ สหรัฐอเมริกา ยุโรป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ภูมิภาคเอเชียมีความเป็นปัจเจกชนค่อนข้างต่ำ โดยเฉพาะจีน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พลเมืองสามารถทำสิ่งต่างๆ ตัดสินใจได้ด้วยตนเอง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การดำเนินชีวิต ไม่ได้ถูกคาดหวังให้ดูแลซึ่งกันและกัน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9DFB63-0E33-47C0-8886-830CC129F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761014"/>
            <a:ext cx="8208912" cy="818075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2. มิติความเป็นปัจเจกบุคคล (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Individualism: IDV)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79443" y="6516039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Lertpontmanee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pic>
        <p:nvPicPr>
          <p:cNvPr id="6" name="รูปภาพ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20" y="548680"/>
            <a:ext cx="8029184" cy="54395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8619" y="6021288"/>
            <a:ext cx="8029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ดัชนีความเป็นปัจเจกบุคคล (</a:t>
            </a:r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lDV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ของประเทศในภูมิภาคเอเชีย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17" y="5661248"/>
            <a:ext cx="78152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57808"/>
            <a:ext cx="9208580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มิติความแตกต่างระหว่างบทบาทหญิง - ชาย (MAS)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1700808"/>
            <a:ext cx="8272475" cy="4464496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วัฒนธรรมที่มีการแข่งขันสูง มีความแตกต่าง ระหว่างบทบาท  </a:t>
            </a:r>
          </a:p>
          <a:p>
            <a:pPr marL="685800" lvl="2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หญิง – ชายในสังคม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MAS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สูง ผู้ชายจะมีบทบาทมากกว่าผู้หญิง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ประเทศที่ได้คะแนน MAS สูงสุด ได้แก่ ญี่ปุ่น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สหรัฐและจีนอยู่ในอันดับที่ค่อนข้างสูง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ประเทศที่เอื้อผู้หญิงมากที่สุดในโลก สวีเดน  นอร์เว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ประเทศไทย อยู่ในอันดับล่างๆ (หมายถึงเอื้อผู้หญิงสูง)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003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67125" y="6516039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Lertpontmanee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pic>
        <p:nvPicPr>
          <p:cNvPr id="6" name="รูปภาพ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01457"/>
            <a:ext cx="6916649" cy="567429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39094" y="5949280"/>
            <a:ext cx="794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ดัชนีความแตกต่างระหว่างบทบาทหญิงชาย(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MAS)</a:t>
            </a: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ของประเทศในภูมิภาคเอเชีย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62" y="6224110"/>
            <a:ext cx="78152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085" y="492547"/>
            <a:ext cx="819202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มิติการหลีกเลี่ยงความไม่แน่นอน (</a:t>
            </a:r>
            <a:r>
              <a:rPr lang="en-US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UAI)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36" y="1700808"/>
            <a:ext cx="7776864" cy="4392488"/>
          </a:xfrm>
        </p:spPr>
        <p:txBody>
          <a:bodyPr>
            <a:noAutofit/>
          </a:bodyPr>
          <a:lstStyle/>
          <a:p>
            <a:pPr lvl="2" algn="just">
              <a:buFont typeface="Wingdings" panose="05000000000000000000" pitchFamily="2" charset="2"/>
              <a:buChar char="q"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ดัชนีที่บ่งบอกถึงระดับความไม่แน่นอนหรือความผิดปกติที่สังคมที่ยอมรับได้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UAI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สูง คือ สังคมที่ไม่ยอมรับสภาวะ </a:t>
            </a:r>
            <a:r>
              <a:rPr lang="th-TH" sz="3200" u="sng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ผิดปกติ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หรือ ความแตกต่างใดๆ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ประชากรเคร่งครัดกับระเบียบวินัย เช่น ญี่ปุ่นมีค่า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UAI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90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จีน / อินเดีย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UAI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40 ยอมรับความแตกต่าง ความไม่เป็นระบบ และความไม่แน่นอนในการทำธุรกิจได้สูง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UAI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ต่ำที่สุดในโลกได้แก่ สิงคโปร์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36096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65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02" y="1064499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วัฒนธรรมในธุรกิจครอบครับ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96" y="2431860"/>
            <a:ext cx="8136904" cy="2437300"/>
          </a:xfrm>
        </p:spPr>
        <p:txBody>
          <a:bodyPr>
            <a:noAutofit/>
          </a:bodyPr>
          <a:lstStyle/>
          <a:p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องค์ประกอบสำคัญของการสืบทอดกิจการที่ประสบความสำเร็จ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วัฒนธรรมองค์กร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วัดการดำเนินการของผู้ประกอบการว่าทำได้ง่ายเพียงไร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05119" y="6252993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Lertpontmanee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pic>
        <p:nvPicPr>
          <p:cNvPr id="6" name="รูปภาพ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11" y="751563"/>
            <a:ext cx="8254651" cy="45252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01042" y="5118950"/>
            <a:ext cx="8192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ดัชนีระดับการหลีกเลี่ยงความไม่แน่นอน (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UAI)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ของประเทศในภูมิภาค</a:t>
            </a:r>
            <a:r>
              <a:rPr lang="th-TH" sz="2400" b="1" dirty="0"/>
              <a:t>เอเชีย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05" y="5823277"/>
            <a:ext cx="78152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14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89" y="564201"/>
            <a:ext cx="8192022" cy="1143000"/>
          </a:xfrm>
        </p:spPr>
        <p:txBody>
          <a:bodyPr>
            <a:noAutofit/>
          </a:bodyPr>
          <a:lstStyle/>
          <a:p>
            <a:pPr marL="68580" indent="0"/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5.มิติ มองผลลัพธ์หรือเป้าหมายระยะยาว (</a:t>
            </a:r>
            <a:r>
              <a:rPr lang="en-US" sz="4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LTO)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98" y="2046911"/>
            <a:ext cx="7966554" cy="3758354"/>
          </a:xfrm>
        </p:spPr>
        <p:txBody>
          <a:bodyPr>
            <a:normAutofit lnSpcReduction="10000"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มิติที่ให้ความสำคัญกับอนาคต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ให้ความสำคัญกับการดำเนินชีวิตด้วยความระมัดระวัง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ตัวอย่าง เช่น การมีค่านิยมที่ ความมัธยัสถ์ ความอดทน เป็นต้น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ประเทศที่มีค่า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LTO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สูง จะให้ความสำคัญกับกับอนาคตมาก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จีน ให้ความสำคัญกับการทำธุรกิจระยะยาว การให้เกียรติซึ่งกันและกัน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65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4569" y="6519181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  <p:pic>
        <p:nvPicPr>
          <p:cNvPr id="6" name="รูปภาพ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" r="2754" b="941"/>
          <a:stretch/>
        </p:blipFill>
        <p:spPr bwMode="auto">
          <a:xfrm>
            <a:off x="926926" y="939452"/>
            <a:ext cx="7605514" cy="39703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348581" y="5811210"/>
            <a:ext cx="8352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ดัชนีการให้ความสำคัญกับผลลัพธ์หรือเป้าหมายในระยะยาว (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LTO) </a:t>
            </a: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ของประเทศจีนและประเทศไทย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396" y="6228763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6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ที่มา... เอกชัย อภิศักดิ์กุล. การบริหารธุรกิจครอบครัวศาสตร์และศิลป์ของความยั่งยืน.2561.กรุงเทพมหานคร.บริษัททริปเปิ้ล เอ็ดดูเคชั่น  จำกัด.</a:t>
            </a:r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B5A0F-B0A2-4497-A396-40EF5763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5907F-C229-4C01-879B-5BB80B48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308809-EE96-4BD9-AA20-A9C9088E0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348880"/>
            <a:ext cx="5114987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423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27063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ความหมาย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64904"/>
            <a:ext cx="7632848" cy="2915556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 </a:t>
            </a:r>
            <a:r>
              <a:rPr lang="en-US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(Value)</a:t>
            </a: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วิธีจัดรูปพฤติกรรมของมนุษย์ที่ฝังแน่นอยู่ในตัวคน และเป็นสิ่งที่เรายึดถือปฏิบัติกันต่อๆ มา </a:t>
            </a:r>
          </a:p>
          <a:p>
            <a:pPr marL="365760" lvl="1" indent="0" algn="just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6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26F2082-76E7-4F2F-8EF2-C1ED22FDA5C2}"/>
              </a:ext>
            </a:extLst>
          </p:cNvPr>
          <p:cNvSpPr/>
          <p:nvPr/>
        </p:nvSpPr>
        <p:spPr>
          <a:xfrm>
            <a:off x="8164658" y="5904903"/>
            <a:ext cx="360040" cy="57606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8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7510"/>
            <a:ext cx="8181645" cy="3021690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 algn="just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 </a:t>
            </a:r>
            <a:r>
              <a:rPr lang="en-US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(Value) </a:t>
            </a:r>
            <a:r>
              <a:rPr lang="th-TH" sz="36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 หมายถึง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สิ่งที่บุคคลพอใจหรือเห็นว่าเป็นสิ่งที่มีคุณค่า แล้วยอมรับไว้เป็นความเชื่อ หรือความรู้สึกนึกคิดของตนเอง </a:t>
            </a:r>
            <a:endParaRPr lang="th-TH" sz="36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97DF2B8-AFEE-4C9B-BA5F-96E8FF251E38}"/>
              </a:ext>
            </a:extLst>
          </p:cNvPr>
          <p:cNvSpPr/>
          <p:nvPr/>
        </p:nvSpPr>
        <p:spPr>
          <a:xfrm>
            <a:off x="8164658" y="5904903"/>
            <a:ext cx="360040" cy="57606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94" y="2339788"/>
            <a:ext cx="8021079" cy="2817404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(Value)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หมายถึง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จตคติและความเชื่อที่มีอิทธิพลต่อพฤติกรรมและการกระทำของคนหรือกลุ่มคนที่สะท้อนให้เป็นแบบแผนในทิศทางเดียวกันและต่างรุ่นต่อๆไป ซึ่งจะปฏิบัติอย่างสม่ำเสมอและต่อเนื่องในช่วงเวลาหนึ่งหรือยาวนานจนก่อให้เกิดเป็นวัฒนธรรม</a:t>
            </a: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65CAAD6-7DEA-4B2E-BDA8-21AB199A3754}"/>
              </a:ext>
            </a:extLst>
          </p:cNvPr>
          <p:cNvSpPr/>
          <p:nvPr/>
        </p:nvSpPr>
        <p:spPr>
          <a:xfrm>
            <a:off x="8164658" y="5904903"/>
            <a:ext cx="360040" cy="57606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0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21933"/>
            <a:ext cx="7965621" cy="4531403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ค่านิยมธุรกิจครอบครัว 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Family  Business Value ) 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จึงเป็นรากฐานในการกำหนดพฤติกรรมของคนในครอบครัว ก่อเกิดเป็นระบบค่านิยม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 Value System ) 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ถ่ายทอดจากระบบค่านิยมจากคนรุ่นหนึ่งไปสู่คนรุ่นต่อไป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741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ค่านิยมที่มีต่อธุรกิจครอบครัว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8840"/>
            <a:ext cx="7488832" cy="41044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1.สร้างแก่นของวัฒนธรรมองค์กร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ผู้นำธุรกิจควรสร้างค่านิยมธุรกิจครอบครัว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ค่านิยมเป็นตัวขับเคลื่อนในมิติต่างๆ ของธุรกิจครอบครัว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ตัวอย่าง ค่านิยม เช่น การกำหนดวัตถุประสงค์ เป้าหมาย แผนการวางแผนเชิงกลยุทธ์ และ แผนการสืบทอดธุรกิจ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EF2E79F-B542-4BE9-A703-2CF169FA1A9D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8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222404" cy="3816424"/>
          </a:xfrm>
        </p:spPr>
        <p:txBody>
          <a:bodyPr>
            <a:noAutofit/>
          </a:bodyPr>
          <a:lstStyle/>
          <a:p>
            <a:pPr marL="68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2.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ค่านิยมที่มีต่อแบบแผนเพื่อการตัดสินใจ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  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 ค่านิยมทำหน้าที่เป็นแบบแผน การจัดการสำหรับการตัดสินใจ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 ค่านิยมทำหน้าที่เป็นแบบแผนการแก้ไขปัญหาต่างๆ 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/>
                <a:cs typeface="Cordia New" panose="020B0304020202020204" pitchFamily="34" charset="-34"/>
              </a:rPr>
              <a:t> ผู้บริหารจะใช้แบบแผนการตัดสินใจผ่านกรอบค่านิยม โดยพิจารณาเลือกทางเลือกที่ดีที่สุด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E0F398F-5000-4EBD-A217-35247E5E7534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8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4667-05F9-438E-9D72-B6F68D7A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ความหมาย</a:t>
            </a:r>
            <a:endParaRPr lang="en-US" sz="4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60F94-48C1-47F1-83CB-37FD43A5B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608712"/>
            <a:ext cx="7272924" cy="322391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วัฒนธรรมองค์กร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สิ่งต่าง ๆ ที่เกิดขึ้นในองค์กรเพื่อนำไปสู่ความเจริญงอกงาม ความเป็นระเบียบเรียบร้อย ความกลมเกลียว และความยั่งยืนขององค์กร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2A4FB-DB6E-4B15-8457-954A2388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66BD6-F1F5-4F77-A6B0-E7B31891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8888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19" y="1086633"/>
            <a:ext cx="8066761" cy="4806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ค่านิยมที่มีต่อแรงจูงใจนำไปสู่ประสิทธิภาพสูงสุดในการทำงาน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ค่านิยมเป็นแรงผลักดันให้คนเกิดแรงจูงใจในการทำงาน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ความสำเร็จขององค์กรมักจะมีค่านิยมที่เน้นสร้างแรงจูงใจ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ให้ความสำคัญกับ สนับสนุน การพัฒนาศักยภาพ และการมีส่วนร่วมของบุคลากร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เพื่อเป็นการสร้างความกระตือรือร้นในการทำงาน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พนักงานมีความภาคภูมิใจต่องานที่รับผิดชอบ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พนักงานมีความรู้สึกว่าเป็นส่วนหนึ่งขององค์กร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C597697-B2CB-4D6B-B01D-200EA5D8FE13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9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996" y="1040522"/>
            <a:ext cx="8136904" cy="481163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ค่านิยมที่มีต่อ การยอมรับแรงกดดันและมีมุมมองในระยะยาว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ธุรกิจครอบครัวมีมุมมองระยะยาว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เพื่อสร้างความมั่นคงให้กับตนเอง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ผู้ก่อตั้งมีวัตถุประสงค์ต้องการส่งต่อไปยังลูกหลาน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ผู้ก่อตั้งไม่ต้องการเข้าสู่ตลาดหลักทรัพย์ หรือละทิ้งธุรกิจ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ธุรกิจครอบครัวมีความระมัดระวังในการดำนินงาน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ธุรกิจครอบครัว แนวปฏิบัติงานให้เพื่อความสำเร็จตามเป้าหมาย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978625C-ED49-424B-96A7-92D8E29AD129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6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187" y="1340768"/>
            <a:ext cx="7683818" cy="37444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ค่านิยมที่มีต่อ การสร้างความไว้วางใจในธุรกิจ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ารแบ่งปันสู่ผู้ถือหุ้นภายนอก และมีผู้ส่วนได้ส่วนเสีย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ธุรกิจครอบครัวมีความน่าเชื่อถือและความไว้วางใจมากขึ้น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 ช่วยสร้างความสัมพันธ์ ความไว้วางใจ และพันธะสัญญาระหว่าง ผู้ถือหุ้น และลูกค้า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32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BBC5823-8221-41FF-AB8C-C32F2D77CAF7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86" y="1268760"/>
            <a:ext cx="7784027" cy="362621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การสร้างแนวความคิดที่ท้าทายและแปลกใหม่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ค่านิยมไม่ได้ถูกกำหนดจากเพียงความเชื่อเดียว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ค่านิยมเกิดจากหลาย ความเชื่อและเรียนรู้จากประสบการณ์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ค่านิยมเป็นสิ่งกระตุ้น ท้าทาย ให้เกิดการกระตือรือร้น และพัฒนาตนเอง เพื่อจะหาวิธีการดำเนินธุรกิจให้ได้ผลดีที่สุด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33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95D68EA-E845-4DBF-9F05-300A8B4F7A63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0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388843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7.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การปรับปรุงเพื่อเปลี่ยนแปลง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สถานการณ์เปลี่ยน ค่านิยม วัฒนธรรมเดิม ปรับเพื่อเหมาะสม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ธุรกิจครอบครัวต้องมีกลไกขับเคลื่อนต่อการเปลี่ยนแปลง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ผู้นำกล้าตัดสินใจต่อการเปลี่ยนแปลงในทิศทางใหม่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การเปลี่ยนแปลงอาจนำไปสู่การสร้างนวัตกรรมและเติบโตธุรกิจ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34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C643BB9-3103-4C53-B015-585114594EC3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790" y="1502095"/>
            <a:ext cx="7336420" cy="394312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8.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แผนกลยุทธ์ดีขึ้น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ค่านิยมเครื่องมือลดปัญหาและอุปสรรคต่างๆในการดำเนินงาน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ค่านิยมก่อให้เกิดการเรียนรู้สิ่งใหม่ๆ มีมุมมองกว้างขึ้น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ค่านิยมนำไปสู่การพัฒนากลยุทธ์ การคิดการตัดสินใอย่างมีประสิทธิภาพ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35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5E37E86-67E9-4D0A-8CFC-CCA3BDE725A7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6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63" y="1700808"/>
            <a:ext cx="7848872" cy="388843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9.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การบริหารเชิงกลยุทธ์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การวางแผนกลยุทธ์มีความสอดคล้องกับค่านิยม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ผู้บริหารและบุคลากรในองค์กรทุกคนนำแผนกลยุทธ์ไปสู่การปฏิบัติด้วยความมุ่งมั่น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 ทำให้พนักงานเกิดความรักและแรงจูงใจในการทำงาน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36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DE893D1-3693-494A-B41B-DD1111DC9E9E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920880" cy="424847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10.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พันธมิตรทางธุรกิจ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จุดแข็งของธุรกิจครอบครัวคือ ความน่าเชื่อถือ ความ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การดำเนินธุรกิจด้วยความซื่อสัตย์โปร่งใส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ได้รับความยอมรับกับหุ้นส่วน ผู้มีส่วนได้เสียภายนอก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เป็นสร้างพันธมิตรทางธุรกิจ การค้า และความเชื่อถือ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ค่านิยมเหล่านี้ จะถูกถ่ายอดจากรุ่น - สู่รุ่นหนึ่งต่อไป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37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D70B87B-5691-461C-9BDC-4FC8E52A375D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6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7632848" cy="42737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11.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การสรรหาและการธำรงรักษาพนักงาน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ค่านิยมมองเห็นคุณค่าของพนักงาน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ค่านิยมที่ให้การยอมรับให้เกียรติซึ่งกันและกัน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ยอมรับความแตกต่างของแต่ละคนในองค์กร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ค่านิยมให้สร้างแรงจูงใจให้บุคลากรจงรักภักดีและอยู่กับองค์กรต่อไป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38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BA1DA1E-6CBA-4502-84B8-3CC0B8745377}"/>
              </a:ext>
            </a:extLst>
          </p:cNvPr>
          <p:cNvSpPr/>
          <p:nvPr/>
        </p:nvSpPr>
        <p:spPr>
          <a:xfrm>
            <a:off x="8266012" y="5893249"/>
            <a:ext cx="3168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00" y="1165220"/>
            <a:ext cx="8064896" cy="45680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12.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ค่านิยมที่มีต่อ การบรรลุเป้าหมายขององค์กร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ธุรกิจครอบครัวที่มีระบบค่านิยมเข้มแข็ง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การให้บริการแก่ลูกค้า และการมีส่วนร่วมของบุคลากรนองค์กรที่ดี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โดยการสร้างค่านิยมการมีส่วนร่วมและพนักงานเป็นศูนย์กลาง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ตัวย่าง การให้เกียรติซึ่งกัน สนับสนุนการศึกษา การพัฒนาศักยภาพพนักงาน เป็นต้น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ค่านิยมร่วม ช่วยให้พนักงานตระหนักถึงเป้าหมายขององค์กร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Lertpontmanee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656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ความหมาย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632848" cy="2808312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	วัฒนธรรมในธุรกิจครอบครัว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รูปแบบพื้นฐานของความรู้สึกนึกคิด ความเชื่อ ค่านิยม พฤติกรรม และอุดมการณ์ร่วมกันของคนส่วนใหญ่ที่อยู่ร่วมกันทำให้เกิดเป็นเอกลักษณ์เฉพาะที่เกิดจากการเรียนรู้จากสังคม ผ่านการถ่ายทอดจากคนรุ่นหนึ่งไปสู่คนอีกรุ่นหนึ่ง 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DF70232-649B-4900-8885-A63BD443675B}"/>
              </a:ext>
            </a:extLst>
          </p:cNvPr>
          <p:cNvSpPr/>
          <p:nvPr/>
        </p:nvSpPr>
        <p:spPr>
          <a:xfrm>
            <a:off x="8257528" y="5573111"/>
            <a:ext cx="405808" cy="576064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970" y="564201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การสร้างค่านิยมในธุรกิจครอบครัว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926" y="2132856"/>
            <a:ext cx="7646082" cy="409258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สมาชิกครอบครัวทุกคนมีส่วนการกำหนดค่านิยมร่วมกัน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พิจารณาผู้บริหารภายนอกมีส่วนในการกำหนด   ค่านิยม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ด้วยหรือไม่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การประชุม เพื่อกำหนดค่านิยม มีอิสระในการคิด ไม่มีข้อ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ผูกมัด หรือข้อกำหนดใดๆ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6885D12-525F-4074-B595-8E5BB6CEE025}"/>
              </a:ext>
            </a:extLst>
          </p:cNvPr>
          <p:cNvSpPr/>
          <p:nvPr/>
        </p:nvSpPr>
        <p:spPr>
          <a:xfrm>
            <a:off x="8212968" y="5729694"/>
            <a:ext cx="360040" cy="7738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60851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การระดมสมอง เปิดอภิปรายเพื่อหาค่านิยมหลักที่เป็นไปได้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มีการเรียบเรียง เป็นข้อความสั้นกะทัดรัดได้ใจความสำคัญ 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6.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ค่านิยม พิจารณาถึงความถูกต้อง เหมาะสมและเป็นไปได้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7. เปิดรับฟังความคิดเห็นกับทุกส่วนองค์การ เพื่อหาค่านิยมที่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เหมาะสมกับสภาพแวดล้อมในที่ทำงาน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8. การบูรณาการค่านิยม ให้สอดคล้องกับสภาพแวดล้อมและ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ระบบการทำงาน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75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19" y="664409"/>
            <a:ext cx="7633781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ค่านิยมธุรกิจครอบครัวที่ประสบความสำเร็จ</a:t>
            </a:r>
            <a:endParaRPr lang="th-TH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914" y="2010500"/>
            <a:ext cx="6777317" cy="437082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ความรับผิดชอบต่อหน้าที่(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Responsibility)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กล้าพูดกล้าทำสิ่งที่ถูกต้อง(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Courage)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เปิดใจกว้างรับฟังความเห็นของผู้อื่น(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Open-Mindedness)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ใฝ่เรียนรู้ พัฒนาตนเอง(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Curiosity)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การทุ่มเททำงาน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Hard Working)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ความมีระเบียบวินัย ปฏิบัติตามกติกา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Discipline)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7.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ความยุติธรรม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fairness)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945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834" y="980728"/>
            <a:ext cx="7862331" cy="5400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8.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ความซื่อสัตย์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Integrity) </a:t>
            </a: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9.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ความสุภาพ อ่อนน้อมถ่อมตน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Humility)</a:t>
            </a: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10.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ความจริงใจ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Sincerity)</a:t>
            </a: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11.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การให้เกียรติกัน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Respect)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12.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ประหยัด มัธยัสถ์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Prudence)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13.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การช่วยเหลือ ดูแลซึ่งกันและกัน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Stewardship)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14.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ความจงรักภักดีต่อตนเอง ครอบครัว และสังคม (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Loyalty)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15.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ความเห็นใจความรู้สึกผู้อื่น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Empathy)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16.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ความไว้วางใจกัน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Dependability)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236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677589" cy="415480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17.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การรักษาชื่อเสียงและศักดิ์ศรี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Reputation and Dignity) </a:t>
            </a: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18.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ความกตัญญูรู้คุณ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Grateful)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19.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ความสามัคคี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Harmony)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	20.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ความอดทน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Patience)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097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	 Business Management). </a:t>
            </a: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Owner-Managed Old Business  [</a:t>
            </a: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19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aspx?id</a:t>
            </a:r>
            <a:r>
              <a:rPr lang="en-US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Apisakkul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, </a:t>
            </a:r>
            <a:r>
              <a:rPr lang="en-US" sz="1900" dirty="0" err="1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Akachai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	Economics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Astrachan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Ciuffo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, A., F. 2007. </a:t>
            </a: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     	Businesses </a:t>
            </a:r>
            <a:r>
              <a:rPr lang="th-TH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(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EFB</a:t>
            </a:r>
            <a:r>
              <a:rPr lang="th-TH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) 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and KPMG. 2015. </a:t>
            </a: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Barometer:Determinee</a:t>
            </a: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to  </a:t>
            </a:r>
            <a:endParaRPr lang="en-US" sz="1900" dirty="0">
              <a:latin typeface="Angsana New" panose="02020603050405020304" pitchFamily="18" charset="-34"/>
              <a:ea typeface="Calibri"/>
              <a:cs typeface="Angsana New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   	 Succeed. 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4</a:t>
            </a:r>
            <a:r>
              <a:rPr lang="en-US" sz="1900" baseline="300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th</a:t>
            </a:r>
            <a:r>
              <a:rPr lang="en-US" sz="1900" dirty="0"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h-TH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322" y="6503513"/>
            <a:ext cx="3502152" cy="365125"/>
          </a:xfrm>
        </p:spPr>
        <p:txBody>
          <a:bodyPr/>
          <a:lstStyle/>
          <a:p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Asst.Prof.Kawinphat</a:t>
            </a:r>
            <a:r>
              <a:rPr lang="en-US" sz="1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Lertpontmanee</a:t>
            </a:r>
            <a:endParaRPr lang="th-TH" sz="1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80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392488"/>
          </a:xfrm>
        </p:spPr>
        <p:txBody>
          <a:bodyPr>
            <a:normAutofit/>
          </a:bodyPr>
          <a:lstStyle/>
          <a:p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  <a:p>
            <a:pPr marL="68580" indent="0" algn="just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	วัฒนธรรมในธุรกิจครอบครัว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หมายถึง ความสามารถของธุรกิจครอบครัวในการเปลี่ยนแปลงและปรับตัวให้เข้ากับสภาพแวดล้อมซึ่งเป็นกุญแจความสำเร็จในการสืบทอดกิจการ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878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56895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ความสำคัญของวัฒนธรรมในธุรกิจครอบครัว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2856"/>
            <a:ext cx="7776864" cy="39604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วัฒนธรรมเป็นรูปแบบในการคิด การปฏิบัติ ในเรื่องต่างๆ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ของคน  ในสังคม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วัฒนธรรมสะท้อนออก มาจากวิสัยทัศน์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Vision)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ของผู้ก่อตั้ง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วัฒนธรรม มีลักษณะความเป็นอันหนึ่งอันเดียวกัน ทำให้สมาชิกในครอบครัว มีความเชื่อ ค่านิยมร่วมกัน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21976"/>
            <a:ext cx="7001434" cy="1148688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รูปแบบวัฒนธรรมในธุรกิจครอบครัว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603024"/>
            <a:ext cx="7632964" cy="3418264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มีมิติที่ซับซ้อนหลายบทบาท บทบาทหัวหน้าครอบครัว และความเป็นเจ้าของธุรกิจ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วัฒนธรรมเน้นบทบาทด้านครอบครัวให้ความสำคัญกับลักษณะ การรับรู้ ความสัมพันธ์ของสมาชิกในครอบครัว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ความแตกต่างธุรกิจครอบครัว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704856" cy="350897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วัฒนธรรมความสัมพันธ์ธุรกิจครอบครัวแบ่งเป็น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รูปแบบ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วัฒนธรรมแบบความรู้สึกเป็นเอกฉันท์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2.วัฒนธรรมแบบความรู้สึกตามระยะห่างระหว่างบุคคล 	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วัฒนธรรมแบบความรู้สึก ตามสภาพแวดล้อม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85813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วัฒนธรรมแบบความรู้สึกเป็นเอกฉันท์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92896"/>
            <a:ext cx="7746448" cy="3004921"/>
          </a:xfrm>
        </p:spPr>
        <p:txBody>
          <a:bodyPr>
            <a:no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วัฒนธรรมที่ต้องการความคิดเห็นและการยอมรับร่วมกัน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วัฒนธรรมควบคุมพฤติกรรมสมาชิกในองค์กรได้ดี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วัฒนธรรมมีความผูกพัน และจงรักพักดีองค์การของสมาชิก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วัฒนธรรมก่อให้เกิดข้อตกลงร่วมกัน และลดความขัดแย้ง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4048" y="6093296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Lertpontmanee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927</TotalTime>
  <Words>2840</Words>
  <Application>Microsoft Office PowerPoint</Application>
  <PresentationFormat>On-screen Show (4:3)</PresentationFormat>
  <Paragraphs>313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๒ </vt:lpstr>
      <vt:lpstr>วัฒนธรรมในธุรกิจครอบครับ</vt:lpstr>
      <vt:lpstr>ความหมาย</vt:lpstr>
      <vt:lpstr>ความหมาย </vt:lpstr>
      <vt:lpstr>PowerPoint Presentation</vt:lpstr>
      <vt:lpstr>ความสำคัญของวัฒนธรรมในธุรกิจครอบครัว</vt:lpstr>
      <vt:lpstr>รูปแบบวัฒนธรรมในธุรกิจครอบครัว</vt:lpstr>
      <vt:lpstr>ความแตกต่างธุรกิจครอบครัว </vt:lpstr>
      <vt:lpstr>วัฒนธรรมแบบความรู้สึกเป็นเอกฉันท์</vt:lpstr>
      <vt:lpstr>วัฒนธรรมตามระยะห่างระหว่างบุคคล</vt:lpstr>
      <vt:lpstr>วัฒนธรรมความรู้สึกตามสภาพแวดล้อม</vt:lpstr>
      <vt:lpstr>มิติความแตกต่างทางวัฒนธรรมและสังคม</vt:lpstr>
      <vt:lpstr>1. มิติ ดัชนีความเหลื่อมล้ำของอำนาจ (PDI)</vt:lpstr>
      <vt:lpstr>PowerPoint Presentation</vt:lpstr>
      <vt:lpstr>2. มิติความเป็นปัจเจกบุคคล (Individualism: IDV) </vt:lpstr>
      <vt:lpstr>PowerPoint Presentation</vt:lpstr>
      <vt:lpstr>3. มิติความแตกต่างระหว่างบทบาทหญิง - ชาย (MAS)</vt:lpstr>
      <vt:lpstr>PowerPoint Presentation</vt:lpstr>
      <vt:lpstr>4. มิติการหลีกเลี่ยงความไม่แน่นอน (UAI)</vt:lpstr>
      <vt:lpstr>PowerPoint Presentation</vt:lpstr>
      <vt:lpstr>5.มิติ มองผลลัพธ์หรือเป้าหมายระยะยาว (LTO)</vt:lpstr>
      <vt:lpstr>PowerPoint Presentation</vt:lpstr>
      <vt:lpstr>PowerPoint Presentation</vt:lpstr>
      <vt:lpstr>ความหมาย</vt:lpstr>
      <vt:lpstr>PowerPoint Presentation</vt:lpstr>
      <vt:lpstr>PowerPoint Presentation</vt:lpstr>
      <vt:lpstr>PowerPoint Presentation</vt:lpstr>
      <vt:lpstr>ค่านิยมที่มีต่อธุรกิจครอบครัว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การสร้างค่านิยมในธุรกิจครอบครัว </vt:lpstr>
      <vt:lpstr>PowerPoint Presentation</vt:lpstr>
      <vt:lpstr>ค่านิยมธุรกิจครอบครัวที่ประสบความสำเร็จ</vt:lpstr>
      <vt:lpstr>PowerPoint Presentation</vt:lpstr>
      <vt:lpstr>PowerPoint Presentation</vt:lpstr>
      <vt:lpstr>เอกสารอ้างอิง</vt:lpstr>
      <vt:lpstr>จบการบรรยาย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99</cp:revision>
  <dcterms:created xsi:type="dcterms:W3CDTF">2018-12-26T08:12:22Z</dcterms:created>
  <dcterms:modified xsi:type="dcterms:W3CDTF">2024-08-19T01:25:29Z</dcterms:modified>
</cp:coreProperties>
</file>